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7" roundtripDataSignature="AMtx7mirkiEzwBxmbXFOf8Zocq2s/4iX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customschemas.google.com/relationships/presentationmetadata" Target="metadata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pe.asu.edu/americorps-benefit" TargetMode="Externa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19 classes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10817ad5d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g110817ad5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19 classes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6 hours a week - 18 hours per 3 credit course per ABOR requirements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Beyond Kupu Pathways- available to all. </a:t>
            </a: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your Segal Education Award for non-credit courses through Continuing and Professional Education at ASU. These online classes are non-credit bearing. However, students will receive a certificate and digital badge upon completion of their courses, which can help you improve your resume and compete for jobs in your market. Earn a certificate and digital badge for completing classes in professional speaking, management training, project management and more. Discounted rate.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Once they submit the form found on this page (</a:t>
            </a:r>
            <a:r>
              <a:rPr b="0" i="0" lang="en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https://cpe.asu.edu/americorps-benefit</a:t>
            </a: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 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"/>
              <a:t>In April, Kupu announced Kupu Pathways- an initiative created in partnership with Arizona State University and their Earned Admissions program. 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"/>
              <a:t>I do want to point out that Arizona State University has different partners through their Earned Admissions like Kupu, however each partnership looks a little different making Kupu Pathways unique to Kupu. I say that because as we walk through the process of registering, while you may see “Earned Admissions” in some of the screenshots, your user experience will be Kupu Pathways specific.  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Kupu Pathways offers participants a clear track into higher education, no matter your financial status or past academic performances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While most Universities require you to undergo lengthy application processes, Kupu Pathways offers a quick and simple alternative. This initiative does not require a certain grade point average for admission. Instead, once you are selected to participate in a Kupu program, or have completed a Kupu program, you are automatically eligible to take the courses offered that you want and in your own time.</a:t>
            </a:r>
            <a:endParaRPr/>
          </a:p>
          <a:p>
            <a:pPr indent="-10160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" name="Google Shape;11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" name="Google Shape;1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4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0" name="Google Shape;60;p4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1" name="Google Shape;61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4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4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4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5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5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3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5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3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3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3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4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4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5" Type="http://schemas.openxmlformats.org/officeDocument/2006/relationships/image" Target="../media/image34.png"/><Relationship Id="rId6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Relationship Id="rId4" Type="http://schemas.openxmlformats.org/officeDocument/2006/relationships/image" Target="../media/image28.png"/><Relationship Id="rId5" Type="http://schemas.openxmlformats.org/officeDocument/2006/relationships/image" Target="../media/image3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ea.asu.edu/course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ea.asu.edu/courses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elcome.ea.asu.edu/login" TargetMode="External"/><Relationship Id="rId4" Type="http://schemas.openxmlformats.org/officeDocument/2006/relationships/hyperlink" Target="https://kupu.ea.asu.edu/" TargetMode="External"/><Relationship Id="rId5" Type="http://schemas.openxmlformats.org/officeDocument/2006/relationships/hyperlink" Target="https://welcome.ea.asu.edu/login" TargetMode="External"/><Relationship Id="rId6" Type="http://schemas.openxmlformats.org/officeDocument/2006/relationships/hyperlink" Target="mailto:earnedadmission@asu.edu" TargetMode="External"/><Relationship Id="rId7" Type="http://schemas.openxmlformats.org/officeDocument/2006/relationships/hyperlink" Target="https://cpe.asu.edu/americorps-benefit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5.jpg"/><Relationship Id="rId4" Type="http://schemas.openxmlformats.org/officeDocument/2006/relationships/image" Target="../media/image3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1.png"/><Relationship Id="rId5" Type="http://schemas.openxmlformats.org/officeDocument/2006/relationships/image" Target="../media/image13.png"/><Relationship Id="rId6" Type="http://schemas.openxmlformats.org/officeDocument/2006/relationships/image" Target="../media/image8.png"/><Relationship Id="rId7" Type="http://schemas.openxmlformats.org/officeDocument/2006/relationships/image" Target="../media/image14.png"/><Relationship Id="rId8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 txBox="1"/>
          <p:nvPr>
            <p:ph type="title"/>
          </p:nvPr>
        </p:nvSpPr>
        <p:spPr>
          <a:xfrm>
            <a:off x="0" y="0"/>
            <a:ext cx="9144000" cy="5019300"/>
          </a:xfrm>
          <a:prstGeom prst="rect">
            <a:avLst/>
          </a:prstGeom>
          <a:solidFill>
            <a:srgbClr val="FFC6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600"/>
              <a:t>Kupu Pathways &amp; Continuing Professional Education</a:t>
            </a:r>
            <a:endParaRPr b="1" sz="3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1800"/>
              <a:t>In Partnership with Arizona State University</a:t>
            </a:r>
            <a:endParaRPr sz="2400"/>
          </a:p>
        </p:txBody>
      </p:sp>
      <p:sp>
        <p:nvSpPr>
          <p:cNvPr id="100" name="Google Shape;100;p1"/>
          <p:cNvSpPr/>
          <p:nvPr/>
        </p:nvSpPr>
        <p:spPr>
          <a:xfrm>
            <a:off x="0" y="4850474"/>
            <a:ext cx="9144000" cy="293026"/>
          </a:xfrm>
          <a:custGeom>
            <a:rect b="b" l="l" r="r" t="t"/>
            <a:pathLst>
              <a:path extrusionOk="0" h="520936" w="12192000">
                <a:moveTo>
                  <a:pt x="0" y="0"/>
                </a:moveTo>
                <a:lnTo>
                  <a:pt x="11061700" y="8703"/>
                </a:lnTo>
                <a:lnTo>
                  <a:pt x="11298766" y="161102"/>
                </a:lnTo>
                <a:lnTo>
                  <a:pt x="11527367" y="236"/>
                </a:ln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solidFill>
            <a:srgbClr val="8C1D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EdPlus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/>
          <p:nvPr>
            <p:ph type="title"/>
          </p:nvPr>
        </p:nvSpPr>
        <p:spPr>
          <a:xfrm>
            <a:off x="0" y="0"/>
            <a:ext cx="9144000" cy="804900"/>
          </a:xfrm>
          <a:prstGeom prst="rect">
            <a:avLst/>
          </a:prstGeom>
          <a:solidFill>
            <a:srgbClr val="FFC6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Kupu Pathways Course Selection </a:t>
            </a:r>
            <a:endParaRPr b="1"/>
          </a:p>
        </p:txBody>
      </p:sp>
      <p:sp>
        <p:nvSpPr>
          <p:cNvPr id="175" name="Google Shape;175;p10"/>
          <p:cNvSpPr/>
          <p:nvPr/>
        </p:nvSpPr>
        <p:spPr>
          <a:xfrm>
            <a:off x="0" y="4800149"/>
            <a:ext cx="9144000" cy="293026"/>
          </a:xfrm>
          <a:custGeom>
            <a:rect b="b" l="l" r="r" t="t"/>
            <a:pathLst>
              <a:path extrusionOk="0" h="520936" w="12192000">
                <a:moveTo>
                  <a:pt x="0" y="0"/>
                </a:moveTo>
                <a:lnTo>
                  <a:pt x="11061700" y="8703"/>
                </a:lnTo>
                <a:lnTo>
                  <a:pt x="11298766" y="161102"/>
                </a:lnTo>
                <a:lnTo>
                  <a:pt x="11527367" y="236"/>
                </a:ln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solidFill>
            <a:srgbClr val="8C1D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EdPlus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0"/>
          <p:cNvSpPr txBox="1"/>
          <p:nvPr/>
        </p:nvSpPr>
        <p:spPr>
          <a:xfrm>
            <a:off x="5897225" y="982875"/>
            <a:ext cx="30030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soon as you click on “Start Adding Courses” you will be able to type in a ‘Keyword’ or use the ‘Session’ dropdown to limit which courses you can select.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always encourage you to check your Transfer Credit Guide for any potential transfer course overlap.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150" y="928500"/>
            <a:ext cx="4862415" cy="3690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 txBox="1"/>
          <p:nvPr>
            <p:ph type="title"/>
          </p:nvPr>
        </p:nvSpPr>
        <p:spPr>
          <a:xfrm>
            <a:off x="0" y="0"/>
            <a:ext cx="9144000" cy="804900"/>
          </a:xfrm>
          <a:prstGeom prst="rect">
            <a:avLst/>
          </a:prstGeom>
          <a:solidFill>
            <a:srgbClr val="FFC6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/>
              <a:t>Kupu Pathways Upgrading to the Credit Eligible Track</a:t>
            </a:r>
            <a:endParaRPr b="1" sz="2400"/>
          </a:p>
        </p:txBody>
      </p:sp>
      <p:sp>
        <p:nvSpPr>
          <p:cNvPr id="183" name="Google Shape;183;p11"/>
          <p:cNvSpPr/>
          <p:nvPr/>
        </p:nvSpPr>
        <p:spPr>
          <a:xfrm>
            <a:off x="0" y="4800149"/>
            <a:ext cx="9144000" cy="293026"/>
          </a:xfrm>
          <a:custGeom>
            <a:rect b="b" l="l" r="r" t="t"/>
            <a:pathLst>
              <a:path extrusionOk="0" h="520936" w="12192000">
                <a:moveTo>
                  <a:pt x="0" y="0"/>
                </a:moveTo>
                <a:lnTo>
                  <a:pt x="11061700" y="8703"/>
                </a:lnTo>
                <a:lnTo>
                  <a:pt x="11298766" y="161102"/>
                </a:lnTo>
                <a:lnTo>
                  <a:pt x="11527367" y="236"/>
                </a:ln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solidFill>
            <a:srgbClr val="8C1D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EdPlus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1"/>
          <p:cNvSpPr txBox="1"/>
          <p:nvPr/>
        </p:nvSpPr>
        <p:spPr>
          <a:xfrm>
            <a:off x="5973625" y="1477300"/>
            <a:ext cx="3003000" cy="29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order to take any course for credit, you must: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Pay the $25 fee through PayPal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Complete ID verified (taking a picture of themselves and a picture of their government issued ID using their computer’s webcam)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957300"/>
            <a:ext cx="5592425" cy="366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0" name="Google Shape;190;p12"/>
          <p:cNvCxnSpPr/>
          <p:nvPr/>
        </p:nvCxnSpPr>
        <p:spPr>
          <a:xfrm flipH="1" rot="10800000">
            <a:off x="157096" y="2960050"/>
            <a:ext cx="2240700" cy="4200"/>
          </a:xfrm>
          <a:prstGeom prst="straightConnector1">
            <a:avLst/>
          </a:prstGeom>
          <a:noFill/>
          <a:ln cap="flat" cmpd="sng" w="3810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1" name="Google Shape;191;p12"/>
          <p:cNvCxnSpPr/>
          <p:nvPr/>
        </p:nvCxnSpPr>
        <p:spPr>
          <a:xfrm flipH="1" rot="10800000">
            <a:off x="191521" y="1126975"/>
            <a:ext cx="2187300" cy="2700"/>
          </a:xfrm>
          <a:prstGeom prst="straightConnector1">
            <a:avLst/>
          </a:prstGeom>
          <a:noFill/>
          <a:ln cap="flat" cmpd="sng" w="3810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2" name="Google Shape;192;p12"/>
          <p:cNvSpPr txBox="1"/>
          <p:nvPr/>
        </p:nvSpPr>
        <p:spPr>
          <a:xfrm>
            <a:off x="233300" y="108875"/>
            <a:ext cx="43386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 clicked Pursue Credit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2"/>
          <p:cNvSpPr txBox="1"/>
          <p:nvPr>
            <p:ph type="title"/>
          </p:nvPr>
        </p:nvSpPr>
        <p:spPr>
          <a:xfrm>
            <a:off x="0" y="0"/>
            <a:ext cx="9144000" cy="804900"/>
          </a:xfrm>
          <a:prstGeom prst="rect">
            <a:avLst/>
          </a:prstGeom>
          <a:solidFill>
            <a:srgbClr val="FFC6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Process of Upgrading for Credit</a:t>
            </a:r>
            <a:endParaRPr b="1"/>
          </a:p>
        </p:txBody>
      </p:sp>
      <p:sp>
        <p:nvSpPr>
          <p:cNvPr id="194" name="Google Shape;194;p12"/>
          <p:cNvSpPr/>
          <p:nvPr/>
        </p:nvSpPr>
        <p:spPr>
          <a:xfrm>
            <a:off x="0" y="4850474"/>
            <a:ext cx="9144000" cy="293026"/>
          </a:xfrm>
          <a:custGeom>
            <a:rect b="b" l="l" r="r" t="t"/>
            <a:pathLst>
              <a:path extrusionOk="0" h="520936" w="12192000">
                <a:moveTo>
                  <a:pt x="0" y="0"/>
                </a:moveTo>
                <a:lnTo>
                  <a:pt x="11061700" y="8703"/>
                </a:lnTo>
                <a:lnTo>
                  <a:pt x="11298766" y="161102"/>
                </a:lnTo>
                <a:lnTo>
                  <a:pt x="11527367" y="236"/>
                </a:ln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solidFill>
            <a:srgbClr val="8C1D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EdPlus</a:t>
            </a:r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525" y="1201713"/>
            <a:ext cx="2780006" cy="1586038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2"/>
          <p:cNvSpPr txBox="1"/>
          <p:nvPr/>
        </p:nvSpPr>
        <p:spPr>
          <a:xfrm>
            <a:off x="80900" y="865775"/>
            <a:ext cx="2718600" cy="2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“Upgrade.”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2"/>
          <p:cNvSpPr txBox="1"/>
          <p:nvPr/>
        </p:nvSpPr>
        <p:spPr>
          <a:xfrm>
            <a:off x="51621" y="2707438"/>
            <a:ext cx="27186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Clicks on “Checkout.”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325" y="3061848"/>
            <a:ext cx="2953300" cy="1746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9" name="Google Shape;199;p12"/>
          <p:cNvCxnSpPr/>
          <p:nvPr/>
        </p:nvCxnSpPr>
        <p:spPr>
          <a:xfrm flipH="1" rot="10800000">
            <a:off x="3447346" y="1330975"/>
            <a:ext cx="1836000" cy="9900"/>
          </a:xfrm>
          <a:prstGeom prst="straightConnector1">
            <a:avLst/>
          </a:prstGeom>
          <a:noFill/>
          <a:ln cap="flat" cmpd="sng" w="3810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0" name="Google Shape;200;p12"/>
          <p:cNvSpPr txBox="1"/>
          <p:nvPr/>
        </p:nvSpPr>
        <p:spPr>
          <a:xfrm>
            <a:off x="3334250" y="865775"/>
            <a:ext cx="49650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Redirected to PayPal where you can guest checkout to pay the $25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76025" y="1375175"/>
            <a:ext cx="2240700" cy="158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16500" y="3468150"/>
            <a:ext cx="2265925" cy="1321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" name="Google Shape;203;p12"/>
          <p:cNvCxnSpPr/>
          <p:nvPr/>
        </p:nvCxnSpPr>
        <p:spPr>
          <a:xfrm flipH="1" rot="10800000">
            <a:off x="3516496" y="3419000"/>
            <a:ext cx="3757500" cy="13200"/>
          </a:xfrm>
          <a:prstGeom prst="straightConnector1">
            <a:avLst/>
          </a:prstGeom>
          <a:noFill/>
          <a:ln cap="flat" cmpd="sng" w="3810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4" name="Google Shape;204;p12"/>
          <p:cNvSpPr txBox="1"/>
          <p:nvPr/>
        </p:nvSpPr>
        <p:spPr>
          <a:xfrm>
            <a:off x="3418975" y="2958750"/>
            <a:ext cx="50427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Once the payment is made, you will receive a transaction ID number and you can return to dashboard.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"/>
          <p:cNvSpPr txBox="1"/>
          <p:nvPr/>
        </p:nvSpPr>
        <p:spPr>
          <a:xfrm>
            <a:off x="233300" y="108875"/>
            <a:ext cx="43386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 clicked Pursue Credit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3"/>
          <p:cNvSpPr txBox="1"/>
          <p:nvPr>
            <p:ph type="title"/>
          </p:nvPr>
        </p:nvSpPr>
        <p:spPr>
          <a:xfrm>
            <a:off x="0" y="0"/>
            <a:ext cx="9144000" cy="804900"/>
          </a:xfrm>
          <a:prstGeom prst="rect">
            <a:avLst/>
          </a:prstGeom>
          <a:solidFill>
            <a:srgbClr val="FFC6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Process of Upgrading for Credit</a:t>
            </a:r>
            <a:endParaRPr b="1"/>
          </a:p>
        </p:txBody>
      </p:sp>
      <p:sp>
        <p:nvSpPr>
          <p:cNvPr id="211" name="Google Shape;211;p13"/>
          <p:cNvSpPr/>
          <p:nvPr/>
        </p:nvSpPr>
        <p:spPr>
          <a:xfrm>
            <a:off x="0" y="4850474"/>
            <a:ext cx="9144000" cy="293026"/>
          </a:xfrm>
          <a:custGeom>
            <a:rect b="b" l="l" r="r" t="t"/>
            <a:pathLst>
              <a:path extrusionOk="0" h="520936" w="12192000">
                <a:moveTo>
                  <a:pt x="0" y="0"/>
                </a:moveTo>
                <a:lnTo>
                  <a:pt x="11061700" y="8703"/>
                </a:lnTo>
                <a:lnTo>
                  <a:pt x="11298766" y="161102"/>
                </a:lnTo>
                <a:lnTo>
                  <a:pt x="11527367" y="236"/>
                </a:ln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solidFill>
            <a:srgbClr val="8C1D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EdPlus</a:t>
            </a:r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957300"/>
            <a:ext cx="5943600" cy="370522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3"/>
          <p:cNvSpPr txBox="1"/>
          <p:nvPr/>
        </p:nvSpPr>
        <p:spPr>
          <a:xfrm>
            <a:off x="6270000" y="1416925"/>
            <a:ext cx="2706600" cy="30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Once you complete Upgrading for credit, you must verify your identity by clicking on the “Verify Identity” button or the “Click here” link under the yellow ID Status box.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"/>
          <p:cNvSpPr txBox="1"/>
          <p:nvPr/>
        </p:nvSpPr>
        <p:spPr>
          <a:xfrm>
            <a:off x="233300" y="108875"/>
            <a:ext cx="43386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 clicked Pursue Credit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4"/>
          <p:cNvSpPr txBox="1"/>
          <p:nvPr>
            <p:ph type="title"/>
          </p:nvPr>
        </p:nvSpPr>
        <p:spPr>
          <a:xfrm>
            <a:off x="0" y="0"/>
            <a:ext cx="9144000" cy="804900"/>
          </a:xfrm>
          <a:prstGeom prst="rect">
            <a:avLst/>
          </a:prstGeom>
          <a:solidFill>
            <a:srgbClr val="FFC6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ID Verification Process</a:t>
            </a:r>
            <a:endParaRPr b="1"/>
          </a:p>
        </p:txBody>
      </p:sp>
      <p:sp>
        <p:nvSpPr>
          <p:cNvPr id="220" name="Google Shape;220;p14"/>
          <p:cNvSpPr/>
          <p:nvPr/>
        </p:nvSpPr>
        <p:spPr>
          <a:xfrm>
            <a:off x="0" y="4850474"/>
            <a:ext cx="9144000" cy="293026"/>
          </a:xfrm>
          <a:custGeom>
            <a:rect b="b" l="l" r="r" t="t"/>
            <a:pathLst>
              <a:path extrusionOk="0" h="520936" w="12192000">
                <a:moveTo>
                  <a:pt x="0" y="0"/>
                </a:moveTo>
                <a:lnTo>
                  <a:pt x="11061700" y="8703"/>
                </a:lnTo>
                <a:lnTo>
                  <a:pt x="11298766" y="161102"/>
                </a:lnTo>
                <a:lnTo>
                  <a:pt x="11527367" y="236"/>
                </a:ln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solidFill>
            <a:srgbClr val="8C1D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EdPlus</a:t>
            </a:r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4"/>
          <p:cNvSpPr txBox="1"/>
          <p:nvPr/>
        </p:nvSpPr>
        <p:spPr>
          <a:xfrm>
            <a:off x="57375" y="804900"/>
            <a:ext cx="9057900" cy="11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soon as you press “Verify Identity” you will be prompted to take a picture of yourself and a picture of your government issued identification card.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575" y="1395375"/>
            <a:ext cx="3828750" cy="248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2350" y="1395374"/>
            <a:ext cx="3567611" cy="2492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Google Shape;224;p14"/>
          <p:cNvCxnSpPr/>
          <p:nvPr/>
        </p:nvCxnSpPr>
        <p:spPr>
          <a:xfrm flipH="1" rot="10800000">
            <a:off x="299571" y="4073675"/>
            <a:ext cx="3568800" cy="15600"/>
          </a:xfrm>
          <a:prstGeom prst="straightConnector1">
            <a:avLst/>
          </a:prstGeom>
          <a:noFill/>
          <a:ln cap="flat" cmpd="sng" w="3810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5" name="Google Shape;225;p14"/>
          <p:cNvSpPr txBox="1"/>
          <p:nvPr/>
        </p:nvSpPr>
        <p:spPr>
          <a:xfrm>
            <a:off x="196300" y="3811925"/>
            <a:ext cx="41877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will first take a picture of yourself.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6" name="Google Shape;226;p14"/>
          <p:cNvCxnSpPr/>
          <p:nvPr/>
        </p:nvCxnSpPr>
        <p:spPr>
          <a:xfrm>
            <a:off x="5102346" y="4263300"/>
            <a:ext cx="2143500" cy="0"/>
          </a:xfrm>
          <a:prstGeom prst="straightConnector1">
            <a:avLst/>
          </a:prstGeom>
          <a:noFill/>
          <a:ln cap="flat" cmpd="sng" w="3810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27" name="Google Shape;22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88392" y="2516225"/>
            <a:ext cx="1309383" cy="8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6475" y="2610125"/>
            <a:ext cx="1278524" cy="87195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4"/>
          <p:cNvSpPr txBox="1"/>
          <p:nvPr/>
        </p:nvSpPr>
        <p:spPr>
          <a:xfrm>
            <a:off x="5063175" y="3788925"/>
            <a:ext cx="41877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will then take a picture of your ID and click on ‘Review your Info.’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4"/>
          <p:cNvSpPr txBox="1"/>
          <p:nvPr/>
        </p:nvSpPr>
        <p:spPr>
          <a:xfrm>
            <a:off x="123300" y="4442688"/>
            <a:ext cx="8897400" cy="2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recommend you complete ID verification on a computer with a webcam. This process is not compatible with mobile devices (i.e. smartphones, tablets, or Chromebooks)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"/>
          <p:cNvSpPr txBox="1"/>
          <p:nvPr/>
        </p:nvSpPr>
        <p:spPr>
          <a:xfrm>
            <a:off x="233300" y="108875"/>
            <a:ext cx="43386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 clicked Pursue Credit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5"/>
          <p:cNvSpPr txBox="1"/>
          <p:nvPr>
            <p:ph type="title"/>
          </p:nvPr>
        </p:nvSpPr>
        <p:spPr>
          <a:xfrm>
            <a:off x="0" y="0"/>
            <a:ext cx="9144000" cy="804900"/>
          </a:xfrm>
          <a:prstGeom prst="rect">
            <a:avLst/>
          </a:prstGeom>
          <a:solidFill>
            <a:srgbClr val="FFC6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ID Verification Process</a:t>
            </a:r>
            <a:endParaRPr b="1"/>
          </a:p>
        </p:txBody>
      </p:sp>
      <p:sp>
        <p:nvSpPr>
          <p:cNvPr id="237" name="Google Shape;237;p15"/>
          <p:cNvSpPr/>
          <p:nvPr/>
        </p:nvSpPr>
        <p:spPr>
          <a:xfrm>
            <a:off x="0" y="4850474"/>
            <a:ext cx="9144000" cy="293026"/>
          </a:xfrm>
          <a:custGeom>
            <a:rect b="b" l="l" r="r" t="t"/>
            <a:pathLst>
              <a:path extrusionOk="0" h="520936" w="12192000">
                <a:moveTo>
                  <a:pt x="0" y="0"/>
                </a:moveTo>
                <a:lnTo>
                  <a:pt x="11061700" y="8703"/>
                </a:lnTo>
                <a:lnTo>
                  <a:pt x="11298766" y="161102"/>
                </a:lnTo>
                <a:lnTo>
                  <a:pt x="11527367" y="236"/>
                </a:ln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solidFill>
            <a:srgbClr val="8C1D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EdPlus</a:t>
            </a:r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300" y="931113"/>
            <a:ext cx="4654775" cy="367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6006" y="2363550"/>
            <a:ext cx="1418469" cy="87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6075" y="2334800"/>
            <a:ext cx="1362836" cy="92945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5"/>
          <p:cNvSpPr txBox="1"/>
          <p:nvPr/>
        </p:nvSpPr>
        <p:spPr>
          <a:xfrm>
            <a:off x="5191550" y="1049775"/>
            <a:ext cx="3504900" cy="3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will confirm the two photos you have taken.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must ensure that you are: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Clear and eligible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ID must match what is in ASU’s systems.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do not feel like these are good pictures, you can retake them before submitting them.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believe they are quality photos, then you can submit those pictures.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"/>
          <p:cNvSpPr txBox="1"/>
          <p:nvPr/>
        </p:nvSpPr>
        <p:spPr>
          <a:xfrm>
            <a:off x="233300" y="108875"/>
            <a:ext cx="43386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 clicked Pursue Credit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6"/>
          <p:cNvSpPr txBox="1"/>
          <p:nvPr>
            <p:ph type="title"/>
          </p:nvPr>
        </p:nvSpPr>
        <p:spPr>
          <a:xfrm>
            <a:off x="0" y="0"/>
            <a:ext cx="9144000" cy="804900"/>
          </a:xfrm>
          <a:prstGeom prst="rect">
            <a:avLst/>
          </a:prstGeom>
          <a:solidFill>
            <a:srgbClr val="FFC6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ID Verification Process</a:t>
            </a:r>
            <a:endParaRPr b="1"/>
          </a:p>
        </p:txBody>
      </p:sp>
      <p:sp>
        <p:nvSpPr>
          <p:cNvPr id="248" name="Google Shape;248;p16"/>
          <p:cNvSpPr/>
          <p:nvPr/>
        </p:nvSpPr>
        <p:spPr>
          <a:xfrm>
            <a:off x="0" y="4850474"/>
            <a:ext cx="9144000" cy="293026"/>
          </a:xfrm>
          <a:custGeom>
            <a:rect b="b" l="l" r="r" t="t"/>
            <a:pathLst>
              <a:path extrusionOk="0" h="520936" w="12192000">
                <a:moveTo>
                  <a:pt x="0" y="0"/>
                </a:moveTo>
                <a:lnTo>
                  <a:pt x="11061700" y="8703"/>
                </a:lnTo>
                <a:lnTo>
                  <a:pt x="11298766" y="161102"/>
                </a:lnTo>
                <a:lnTo>
                  <a:pt x="11527367" y="236"/>
                </a:ln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solidFill>
            <a:srgbClr val="8C1D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EdPlus</a:t>
            </a:r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6"/>
          <p:cNvSpPr txBox="1"/>
          <p:nvPr/>
        </p:nvSpPr>
        <p:spPr>
          <a:xfrm>
            <a:off x="5191550" y="1049775"/>
            <a:ext cx="3504900" cy="3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will confirm the two photos you have taken.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must ensure that you are: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Clear and eligible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ID must match what is in ASU’s systems.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do not feel like these are good pictures, you can retake them before submitting them.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believe they are quality photos, then you can submit those pictures. </a:t>
            </a:r>
            <a:endParaRPr/>
          </a:p>
        </p:txBody>
      </p:sp>
      <p:pic>
        <p:nvPicPr>
          <p:cNvPr id="250" name="Google Shape;25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125" y="1087138"/>
            <a:ext cx="4886750" cy="3195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550" y="708600"/>
            <a:ext cx="6163675" cy="40349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95250">
              <a:srgbClr val="000000">
                <a:alpha val="49803"/>
              </a:srgbClr>
            </a:outerShdw>
          </a:effectLst>
        </p:spPr>
      </p:pic>
      <p:sp>
        <p:nvSpPr>
          <p:cNvPr id="256" name="Google Shape;256;p17"/>
          <p:cNvSpPr txBox="1"/>
          <p:nvPr/>
        </p:nvSpPr>
        <p:spPr>
          <a:xfrm>
            <a:off x="6998725" y="1286425"/>
            <a:ext cx="1944000" cy="30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will receive an email informing you that your ID verification review has started.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7"/>
          <p:cNvSpPr/>
          <p:nvPr/>
        </p:nvSpPr>
        <p:spPr>
          <a:xfrm>
            <a:off x="0" y="4850474"/>
            <a:ext cx="9144000" cy="293026"/>
          </a:xfrm>
          <a:custGeom>
            <a:rect b="b" l="l" r="r" t="t"/>
            <a:pathLst>
              <a:path extrusionOk="0" h="520936" w="12192000">
                <a:moveTo>
                  <a:pt x="0" y="0"/>
                </a:moveTo>
                <a:lnTo>
                  <a:pt x="11061700" y="8703"/>
                </a:lnTo>
                <a:lnTo>
                  <a:pt x="11298766" y="161102"/>
                </a:lnTo>
                <a:lnTo>
                  <a:pt x="11527367" y="236"/>
                </a:ln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solidFill>
            <a:srgbClr val="8C1D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EdPlus</a:t>
            </a:r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7"/>
          <p:cNvSpPr txBox="1"/>
          <p:nvPr>
            <p:ph idx="4294967295" type="title"/>
          </p:nvPr>
        </p:nvSpPr>
        <p:spPr>
          <a:xfrm>
            <a:off x="0" y="0"/>
            <a:ext cx="9144000" cy="577800"/>
          </a:xfrm>
          <a:prstGeom prst="rect">
            <a:avLst/>
          </a:prstGeom>
          <a:solidFill>
            <a:srgbClr val="FFC6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Verification: Email Confirmation</a:t>
            </a:r>
            <a:endParaRPr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8"/>
          <p:cNvSpPr txBox="1"/>
          <p:nvPr/>
        </p:nvSpPr>
        <p:spPr>
          <a:xfrm>
            <a:off x="233300" y="108875"/>
            <a:ext cx="43386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 clicked Pursue Credit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8"/>
          <p:cNvSpPr txBox="1"/>
          <p:nvPr>
            <p:ph type="title"/>
          </p:nvPr>
        </p:nvSpPr>
        <p:spPr>
          <a:xfrm>
            <a:off x="0" y="0"/>
            <a:ext cx="9144000" cy="804900"/>
          </a:xfrm>
          <a:prstGeom prst="rect">
            <a:avLst/>
          </a:prstGeom>
          <a:solidFill>
            <a:srgbClr val="FFC6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Dashboard after completing verification</a:t>
            </a:r>
            <a:endParaRPr b="1"/>
          </a:p>
        </p:txBody>
      </p:sp>
      <p:sp>
        <p:nvSpPr>
          <p:cNvPr id="265" name="Google Shape;265;p18"/>
          <p:cNvSpPr/>
          <p:nvPr/>
        </p:nvSpPr>
        <p:spPr>
          <a:xfrm>
            <a:off x="0" y="4850474"/>
            <a:ext cx="9144000" cy="293026"/>
          </a:xfrm>
          <a:custGeom>
            <a:rect b="b" l="l" r="r" t="t"/>
            <a:pathLst>
              <a:path extrusionOk="0" h="520936" w="12192000">
                <a:moveTo>
                  <a:pt x="0" y="0"/>
                </a:moveTo>
                <a:lnTo>
                  <a:pt x="11061700" y="8703"/>
                </a:lnTo>
                <a:lnTo>
                  <a:pt x="11298766" y="161102"/>
                </a:lnTo>
                <a:lnTo>
                  <a:pt x="11527367" y="236"/>
                </a:ln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solidFill>
            <a:srgbClr val="8C1D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EdPlus</a:t>
            </a:r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8"/>
          <p:cNvSpPr txBox="1"/>
          <p:nvPr/>
        </p:nvSpPr>
        <p:spPr>
          <a:xfrm>
            <a:off x="5191550" y="1049775"/>
            <a:ext cx="3504900" cy="3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Once completing verification, you can see your status on your dashboard.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the status is “verified” that means the student completed verification successfully.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the status is “denied,” you will be given an opportunity to redo ID verification with an explanation why your ID was denied.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is important to complete verification before any proctored exams.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18"/>
          <p:cNvPicPr preferRelativeResize="0"/>
          <p:nvPr/>
        </p:nvPicPr>
        <p:blipFill rotWithShape="1">
          <a:blip r:embed="rId3">
            <a:alphaModFix/>
          </a:blip>
          <a:srcRect b="0" l="0" r="0" t="35275"/>
          <a:stretch/>
        </p:blipFill>
        <p:spPr>
          <a:xfrm>
            <a:off x="144050" y="1257338"/>
            <a:ext cx="4952250" cy="114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300" y="3349375"/>
            <a:ext cx="4891650" cy="11454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18"/>
          <p:cNvCxnSpPr/>
          <p:nvPr/>
        </p:nvCxnSpPr>
        <p:spPr>
          <a:xfrm flipH="1" rot="10800000">
            <a:off x="233296" y="3181375"/>
            <a:ext cx="3568800" cy="15600"/>
          </a:xfrm>
          <a:prstGeom prst="straightConnector1">
            <a:avLst/>
          </a:prstGeom>
          <a:noFill/>
          <a:ln cap="flat" cmpd="sng" w="3810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0" name="Google Shape;270;p18"/>
          <p:cNvSpPr txBox="1"/>
          <p:nvPr/>
        </p:nvSpPr>
        <p:spPr>
          <a:xfrm>
            <a:off x="144050" y="2931475"/>
            <a:ext cx="3831600" cy="2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 of an unsuccessful ID verification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1" name="Google Shape;271;p18"/>
          <p:cNvCxnSpPr/>
          <p:nvPr/>
        </p:nvCxnSpPr>
        <p:spPr>
          <a:xfrm flipH="1" rot="10800000">
            <a:off x="233296" y="1143450"/>
            <a:ext cx="3270000" cy="9900"/>
          </a:xfrm>
          <a:prstGeom prst="straightConnector1">
            <a:avLst/>
          </a:prstGeom>
          <a:noFill/>
          <a:ln cap="flat" cmpd="sng" w="3810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2" name="Google Shape;272;p18"/>
          <p:cNvSpPr txBox="1"/>
          <p:nvPr/>
        </p:nvSpPr>
        <p:spPr>
          <a:xfrm>
            <a:off x="144050" y="892100"/>
            <a:ext cx="35688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 of a successful ID verification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9"/>
          <p:cNvSpPr txBox="1"/>
          <p:nvPr>
            <p:ph type="title"/>
          </p:nvPr>
        </p:nvSpPr>
        <p:spPr>
          <a:xfrm>
            <a:off x="0" y="0"/>
            <a:ext cx="9144000" cy="804900"/>
          </a:xfrm>
          <a:prstGeom prst="rect">
            <a:avLst/>
          </a:prstGeom>
          <a:solidFill>
            <a:srgbClr val="FFC6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Classes Available: </a:t>
            </a: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ea.asu.edu/courses </a:t>
            </a:r>
            <a:endParaRPr/>
          </a:p>
        </p:txBody>
      </p:sp>
      <p:sp>
        <p:nvSpPr>
          <p:cNvPr id="278" name="Google Shape;278;p19"/>
          <p:cNvSpPr/>
          <p:nvPr/>
        </p:nvSpPr>
        <p:spPr>
          <a:xfrm>
            <a:off x="0" y="4850474"/>
            <a:ext cx="9144000" cy="293026"/>
          </a:xfrm>
          <a:custGeom>
            <a:rect b="b" l="l" r="r" t="t"/>
            <a:pathLst>
              <a:path extrusionOk="0" h="520936" w="12192000">
                <a:moveTo>
                  <a:pt x="0" y="0"/>
                </a:moveTo>
                <a:lnTo>
                  <a:pt x="11061700" y="8703"/>
                </a:lnTo>
                <a:lnTo>
                  <a:pt x="11298766" y="161102"/>
                </a:lnTo>
                <a:lnTo>
                  <a:pt x="11527367" y="236"/>
                </a:ln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solidFill>
            <a:srgbClr val="8C1D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EdPlus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9"/>
          <p:cNvSpPr txBox="1"/>
          <p:nvPr/>
        </p:nvSpPr>
        <p:spPr>
          <a:xfrm>
            <a:off x="27600" y="885525"/>
            <a:ext cx="9088800" cy="40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Current Course Offerings</a:t>
            </a:r>
            <a:endParaRPr b="1" i="0" sz="11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</a:pPr>
            <a:r>
              <a:rPr lang="en" sz="1100">
                <a:solidFill>
                  <a:schemeClr val="dk2"/>
                </a:solidFill>
              </a:rPr>
              <a:t>EA 11: Foundations for Earned Admission (self paced)</a:t>
            </a:r>
            <a:endParaRPr sz="1100">
              <a:solidFill>
                <a:srgbClr val="595959"/>
              </a:solidFill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595959"/>
                </a:solidFill>
              </a:rPr>
              <a:t>AST 111: Online Introduction to Astronomy (8 weeks; 4 credits)</a:t>
            </a:r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595959"/>
                </a:solidFill>
              </a:rPr>
              <a:t>BIO 100: Online Biology (15 weeks; 4 credits)</a:t>
            </a:r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595959"/>
                </a:solidFill>
              </a:rPr>
              <a:t>CHM 114: Online General Chemistry for Engineers (8 weeks; 4 credits)</a:t>
            </a:r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595959"/>
                </a:solidFill>
              </a:rPr>
              <a:t>CIS 105: Online Computer Science (8 weeks; 3 credits)</a:t>
            </a:r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595959"/>
                </a:solidFill>
              </a:rPr>
              <a:t>CIS 194: Online Business Technology Fundamentals (Self paced; 1 credit)</a:t>
            </a:r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595959"/>
                </a:solidFill>
              </a:rPr>
              <a:t>CIS 308: Online Excel in Business (8 weeks; 3 credits)</a:t>
            </a:r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595959"/>
                </a:solidFill>
              </a:rPr>
              <a:t>CIS 394: Online Location Analytics for Business (8 weeks; 3 credits)</a:t>
            </a:r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595959"/>
                </a:solidFill>
              </a:rPr>
              <a:t>CSE 110: Online Introduction to Programming (15 weeks; 3 credits)</a:t>
            </a:r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</a:pPr>
            <a:r>
              <a:rPr lang="en" sz="1100">
                <a:solidFill>
                  <a:schemeClr val="dk2"/>
                </a:solidFill>
              </a:rPr>
              <a:t>FSE 100: Online Introduction to Engineering (15 weeks; 2 credits)</a:t>
            </a:r>
            <a:endParaRPr b="1" sz="1100">
              <a:solidFill>
                <a:schemeClr val="dk2"/>
              </a:solidFill>
              <a:highlight>
                <a:srgbClr val="F1C232"/>
              </a:highlight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</a:pPr>
            <a:r>
              <a:rPr lang="en" sz="1100">
                <a:solidFill>
                  <a:schemeClr val="dk2"/>
                </a:solidFill>
              </a:rPr>
              <a:t>FSE 150: Online Engineering Grand Challenges (8 weeks; 3 credits)</a:t>
            </a:r>
            <a:endParaRPr sz="1100">
              <a:solidFill>
                <a:schemeClr val="dk2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</a:pPr>
            <a:r>
              <a:rPr lang="en" sz="1100">
                <a:solidFill>
                  <a:schemeClr val="dk2"/>
                </a:solidFill>
              </a:rPr>
              <a:t>MAT 117: Online College Algebra (15 weeks/self-paced; 3 credits)</a:t>
            </a:r>
            <a:endParaRPr sz="1100">
              <a:solidFill>
                <a:schemeClr val="dk2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</a:pPr>
            <a:r>
              <a:rPr lang="en" sz="1100">
                <a:solidFill>
                  <a:schemeClr val="dk2"/>
                </a:solidFill>
              </a:rPr>
              <a:t>SOC 101: Online Introduction to Sociology (8 weeks; 3 credits)</a:t>
            </a:r>
            <a:endParaRPr sz="1100">
              <a:solidFill>
                <a:schemeClr val="dk2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</a:pPr>
            <a:r>
              <a:rPr lang="en" sz="1100">
                <a:solidFill>
                  <a:schemeClr val="dk2"/>
                </a:solidFill>
              </a:rPr>
              <a:t>SST 220: Online Introduction to Social Transformation (8 weeks; 3 credits)</a:t>
            </a:r>
            <a:endParaRPr sz="1100">
              <a:solidFill>
                <a:schemeClr val="dk2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</a:pPr>
            <a:r>
              <a:rPr lang="en" sz="1100">
                <a:solidFill>
                  <a:schemeClr val="dk2"/>
                </a:solidFill>
              </a:rPr>
              <a:t>ECN 211: Online Macroeconomics (8 weeks; 3 credits)</a:t>
            </a:r>
            <a:endParaRPr sz="1100">
              <a:solidFill>
                <a:schemeClr val="dk2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</a:pPr>
            <a:r>
              <a:rPr lang="en" sz="1100">
                <a:solidFill>
                  <a:schemeClr val="dk2"/>
                </a:solidFill>
              </a:rPr>
              <a:t>MAT 170: Online Precalculus (15 weeks/self-paced; 3 credits)</a:t>
            </a:r>
            <a:endParaRPr sz="1100">
              <a:solidFill>
                <a:schemeClr val="dk2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</a:pPr>
            <a:r>
              <a:rPr lang="en" sz="1100">
                <a:solidFill>
                  <a:schemeClr val="dk2"/>
                </a:solidFill>
              </a:rPr>
              <a:t>MAT 210: Online Business Calculus (15 weeks/self-paced; 3 credits)</a:t>
            </a:r>
            <a:endParaRPr sz="1100">
              <a:solidFill>
                <a:schemeClr val="dk2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</a:pPr>
            <a:r>
              <a:rPr lang="en" sz="1100">
                <a:solidFill>
                  <a:schemeClr val="dk2"/>
                </a:solidFill>
              </a:rPr>
              <a:t>MAT 265 Online Calculus for Engineers (15 weeks/self-paced; 3 credits)</a:t>
            </a:r>
            <a:endParaRPr sz="1100">
              <a:solidFill>
                <a:schemeClr val="dk2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</a:pPr>
            <a:r>
              <a:rPr lang="en" sz="1100">
                <a:solidFill>
                  <a:schemeClr val="dk2"/>
                </a:solidFill>
              </a:rPr>
              <a:t>SES 106: Online Earth and Space Science (15 weeks; 4 credits)</a:t>
            </a:r>
            <a:endParaRPr sz="11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>
            <p:ph type="title"/>
          </p:nvPr>
        </p:nvSpPr>
        <p:spPr>
          <a:xfrm>
            <a:off x="0" y="0"/>
            <a:ext cx="9144000" cy="804900"/>
          </a:xfrm>
          <a:prstGeom prst="rect">
            <a:avLst/>
          </a:prstGeom>
          <a:solidFill>
            <a:srgbClr val="FFC6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Overview</a:t>
            </a:r>
            <a:endParaRPr b="1"/>
          </a:p>
        </p:txBody>
      </p:sp>
      <p:sp>
        <p:nvSpPr>
          <p:cNvPr id="106" name="Google Shape;106;p2"/>
          <p:cNvSpPr txBox="1"/>
          <p:nvPr>
            <p:ph idx="1" type="body"/>
          </p:nvPr>
        </p:nvSpPr>
        <p:spPr>
          <a:xfrm>
            <a:off x="228975" y="1010988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25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 sz="1600">
                <a:solidFill>
                  <a:srgbClr val="595959"/>
                </a:solidFill>
              </a:rPr>
              <a:t>What is Kupu Pathways? Who is it for?</a:t>
            </a:r>
            <a:endParaRPr sz="1600">
              <a:solidFill>
                <a:srgbClr val="595959"/>
              </a:solidFill>
            </a:endParaRPr>
          </a:p>
          <a:p>
            <a:pPr indent="-285750" lvl="0" marL="425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 sz="1600">
                <a:solidFill>
                  <a:srgbClr val="595959"/>
                </a:solidFill>
              </a:rPr>
              <a:t>Steps to register and earn credit</a:t>
            </a:r>
            <a:endParaRPr/>
          </a:p>
          <a:p>
            <a:pPr indent="-285750" lvl="0" marL="425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 sz="1600">
                <a:solidFill>
                  <a:srgbClr val="595959"/>
                </a:solidFill>
              </a:rPr>
              <a:t>Costs</a:t>
            </a:r>
            <a:endParaRPr/>
          </a:p>
          <a:p>
            <a:pPr indent="-285750" lvl="0" marL="425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 sz="1600">
                <a:solidFill>
                  <a:srgbClr val="595959"/>
                </a:solidFill>
              </a:rPr>
              <a:t>FAQ </a:t>
            </a:r>
            <a:endParaRPr/>
          </a:p>
          <a:p>
            <a:pPr indent="-285750" lvl="0" marL="425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 sz="1600">
                <a:solidFill>
                  <a:srgbClr val="595959"/>
                </a:solidFill>
              </a:rPr>
              <a:t>What is Continuing Professional Education? Who is it for?</a:t>
            </a:r>
            <a:endParaRPr/>
          </a:p>
          <a:p>
            <a:pPr indent="-285750" lvl="0" marL="425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 sz="1600">
                <a:solidFill>
                  <a:srgbClr val="595959"/>
                </a:solidFill>
              </a:rPr>
              <a:t>Contact info &amp; important links</a:t>
            </a:r>
            <a:endParaRPr/>
          </a:p>
          <a:p>
            <a:pPr indent="-285750" lvl="0" marL="425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 sz="1600">
                <a:solidFill>
                  <a:srgbClr val="595959"/>
                </a:solidFill>
              </a:rPr>
              <a:t>Questions</a:t>
            </a:r>
            <a:endParaRPr sz="16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0" y="4850474"/>
            <a:ext cx="9144000" cy="293026"/>
          </a:xfrm>
          <a:custGeom>
            <a:rect b="b" l="l" r="r" t="t"/>
            <a:pathLst>
              <a:path extrusionOk="0" h="520936" w="12192000">
                <a:moveTo>
                  <a:pt x="0" y="0"/>
                </a:moveTo>
                <a:lnTo>
                  <a:pt x="11061700" y="8703"/>
                </a:lnTo>
                <a:lnTo>
                  <a:pt x="11298766" y="161102"/>
                </a:lnTo>
                <a:lnTo>
                  <a:pt x="11527367" y="236"/>
                </a:ln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solidFill>
            <a:srgbClr val="8C1D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EdPlus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10817ad5d6_0_0"/>
          <p:cNvSpPr txBox="1"/>
          <p:nvPr>
            <p:ph type="title"/>
          </p:nvPr>
        </p:nvSpPr>
        <p:spPr>
          <a:xfrm>
            <a:off x="0" y="0"/>
            <a:ext cx="9144000" cy="804900"/>
          </a:xfrm>
          <a:prstGeom prst="rect">
            <a:avLst/>
          </a:prstGeom>
          <a:solidFill>
            <a:srgbClr val="FFC6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Professor-Instructed </a:t>
            </a:r>
            <a:r>
              <a:rPr b="1" lang="en"/>
              <a:t>Classes Available: </a:t>
            </a: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ea.asu.edu/courses </a:t>
            </a:r>
            <a:endParaRPr/>
          </a:p>
        </p:txBody>
      </p:sp>
      <p:sp>
        <p:nvSpPr>
          <p:cNvPr id="285" name="Google Shape;285;g110817ad5d6_0_0"/>
          <p:cNvSpPr/>
          <p:nvPr/>
        </p:nvSpPr>
        <p:spPr>
          <a:xfrm>
            <a:off x="0" y="4850474"/>
            <a:ext cx="9144000" cy="293026"/>
          </a:xfrm>
          <a:custGeom>
            <a:rect b="b" l="l" r="r" t="t"/>
            <a:pathLst>
              <a:path extrusionOk="0" h="520936" w="12192000">
                <a:moveTo>
                  <a:pt x="0" y="0"/>
                </a:moveTo>
                <a:lnTo>
                  <a:pt x="11061700" y="8703"/>
                </a:lnTo>
                <a:lnTo>
                  <a:pt x="11298766" y="161102"/>
                </a:lnTo>
                <a:lnTo>
                  <a:pt x="11527367" y="236"/>
                </a:ln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solidFill>
            <a:srgbClr val="8C1D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EdPlus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110817ad5d6_0_0"/>
          <p:cNvSpPr txBox="1"/>
          <p:nvPr/>
        </p:nvSpPr>
        <p:spPr>
          <a:xfrm>
            <a:off x="27600" y="885525"/>
            <a:ext cx="9088800" cy="40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Current Course Offerings</a:t>
            </a:r>
            <a:endParaRPr b="1" i="0" sz="11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</a:pPr>
            <a:r>
              <a:rPr lang="en" sz="1100">
                <a:solidFill>
                  <a:schemeClr val="dk2"/>
                </a:solidFill>
              </a:rPr>
              <a:t>PSY 101: Online Introduction to Psychology (3/15/22 start date; 8 weeks; 3 credits)</a:t>
            </a:r>
            <a:endParaRPr sz="1100">
              <a:solidFill>
                <a:schemeClr val="dk2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</a:pPr>
            <a:r>
              <a:rPr lang="en" sz="1100">
                <a:solidFill>
                  <a:schemeClr val="dk2"/>
                </a:solidFill>
              </a:rPr>
              <a:t>ENG 102: Online English Composition II (3/15/22 start date; 8 weeks; 3 credits)</a:t>
            </a:r>
            <a:endParaRPr sz="1100">
              <a:solidFill>
                <a:schemeClr val="dk2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</a:pPr>
            <a:r>
              <a:rPr lang="en" sz="1100">
                <a:solidFill>
                  <a:schemeClr val="dk2"/>
                </a:solidFill>
              </a:rPr>
              <a:t>ENG 101: Online English Composition (3/15/22 start date; 8 weeks/self paced; 3 credits)</a:t>
            </a:r>
            <a:endParaRPr sz="1100">
              <a:solidFill>
                <a:schemeClr val="dk2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</a:pPr>
            <a:r>
              <a:rPr lang="en" sz="1100">
                <a:solidFill>
                  <a:schemeClr val="dk2"/>
                </a:solidFill>
              </a:rPr>
              <a:t>ECN 212: Online Principles of Microeconomics (3/15/22 start date; 8 weeks; 3 credits)</a:t>
            </a:r>
            <a:endParaRPr sz="1100">
              <a:solidFill>
                <a:schemeClr val="dk2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</a:pPr>
            <a:r>
              <a:rPr lang="en" sz="1100">
                <a:solidFill>
                  <a:schemeClr val="dk2"/>
                </a:solidFill>
              </a:rPr>
              <a:t>COM 100: Online Introduction to Communication (6/7/22 start date; 8 weeks; 3 credits)</a:t>
            </a:r>
            <a:endParaRPr sz="1100">
              <a:solidFill>
                <a:schemeClr val="dk2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</a:pPr>
            <a:r>
              <a:rPr lang="en" sz="1100">
                <a:solidFill>
                  <a:schemeClr val="dk2"/>
                </a:solidFill>
              </a:rPr>
              <a:t>MAT 142: Online College Mathematics (3/15/22 start date; 8 weeks; 3 credits)</a:t>
            </a:r>
            <a:endParaRPr sz="1100">
              <a:solidFill>
                <a:schemeClr val="dk2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</a:pPr>
            <a:r>
              <a:rPr lang="en" sz="1100">
                <a:solidFill>
                  <a:schemeClr val="dk2"/>
                </a:solidFill>
              </a:rPr>
              <a:t>HEP 100: Online Introduction to Health (3/15/22 start date; 8 weeks; 3 credits)</a:t>
            </a:r>
            <a:endParaRPr sz="1100">
              <a:solidFill>
                <a:schemeClr val="dk2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</a:pPr>
            <a:r>
              <a:rPr lang="en" sz="1100">
                <a:solidFill>
                  <a:schemeClr val="dk2"/>
                </a:solidFill>
              </a:rPr>
              <a:t>ACC 231: Online Accounting for Business (3/15/22 start date; 8 weeks; 3 credits)</a:t>
            </a:r>
            <a:endParaRPr b="1" sz="1100">
              <a:solidFill>
                <a:schemeClr val="dk2"/>
              </a:solidFill>
              <a:highlight>
                <a:srgbClr val="F1C232"/>
              </a:highlight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</a:pPr>
            <a:r>
              <a:rPr lang="en" sz="1100">
                <a:solidFill>
                  <a:schemeClr val="dk2"/>
                </a:solidFill>
              </a:rPr>
              <a:t>ASM 246: Online Paleoanthropology (3/15/22 start date; 8 weeks; 3 credits)</a:t>
            </a:r>
            <a:endParaRPr sz="1100">
              <a:solidFill>
                <a:schemeClr val="dk2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</a:pPr>
            <a:r>
              <a:rPr lang="en" sz="1100">
                <a:solidFill>
                  <a:schemeClr val="dk2"/>
                </a:solidFill>
              </a:rPr>
              <a:t>CEE 181: Online Sustainable Engineering (3/15/22 start date; 8 weeks; 3 credits)</a:t>
            </a:r>
            <a:endParaRPr sz="1100">
              <a:solidFill>
                <a:schemeClr val="dk2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</a:pPr>
            <a:r>
              <a:rPr lang="en" sz="1100">
                <a:solidFill>
                  <a:schemeClr val="dk2"/>
                </a:solidFill>
              </a:rPr>
              <a:t>CIS 310: Online Business Data Visualization (3/15/22 start date; 8 weeks; 3 credits)</a:t>
            </a:r>
            <a:endParaRPr sz="1100">
              <a:solidFill>
                <a:schemeClr val="dk2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</a:pPr>
            <a:r>
              <a:rPr lang="en" sz="1100">
                <a:solidFill>
                  <a:schemeClr val="dk2"/>
                </a:solidFill>
              </a:rPr>
              <a:t>CIS 309: Online Business Process Management (3/15/22 start date; 8 weeks; 3 credits)</a:t>
            </a:r>
            <a:endParaRPr sz="1100">
              <a:solidFill>
                <a:schemeClr val="dk2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</a:pPr>
            <a:r>
              <a:rPr lang="en" sz="1100">
                <a:solidFill>
                  <a:schemeClr val="dk2"/>
                </a:solidFill>
              </a:rPr>
              <a:t>PAF 112: Online Civic Engagement (3/15/22 start date; 8 weeks; 3 credits)</a:t>
            </a:r>
            <a:endParaRPr sz="1100">
              <a:solidFill>
                <a:schemeClr val="dk2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</a:pPr>
            <a:r>
              <a:rPr lang="en" sz="1100">
                <a:solidFill>
                  <a:schemeClr val="dk2"/>
                </a:solidFill>
              </a:rPr>
              <a:t>HST 102: Online History (3/15/22 start date; 8 weeks; 3 credits)</a:t>
            </a:r>
            <a:endParaRPr sz="11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0"/>
          <p:cNvSpPr txBox="1"/>
          <p:nvPr>
            <p:ph type="title"/>
          </p:nvPr>
        </p:nvSpPr>
        <p:spPr>
          <a:xfrm>
            <a:off x="0" y="0"/>
            <a:ext cx="9144000" cy="1033670"/>
          </a:xfrm>
          <a:prstGeom prst="rect">
            <a:avLst/>
          </a:prstGeom>
          <a:solidFill>
            <a:srgbClr val="FFC6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600"/>
              <a:t>Cost</a:t>
            </a:r>
            <a:endParaRPr sz="2400"/>
          </a:p>
        </p:txBody>
      </p:sp>
      <p:sp>
        <p:nvSpPr>
          <p:cNvPr id="292" name="Google Shape;292;p20"/>
          <p:cNvSpPr/>
          <p:nvPr/>
        </p:nvSpPr>
        <p:spPr>
          <a:xfrm>
            <a:off x="0" y="4850474"/>
            <a:ext cx="9144000" cy="293026"/>
          </a:xfrm>
          <a:custGeom>
            <a:rect b="b" l="l" r="r" t="t"/>
            <a:pathLst>
              <a:path extrusionOk="0" h="520936" w="12192000">
                <a:moveTo>
                  <a:pt x="0" y="0"/>
                </a:moveTo>
                <a:lnTo>
                  <a:pt x="11061700" y="8703"/>
                </a:lnTo>
                <a:lnTo>
                  <a:pt x="11298766" y="161102"/>
                </a:lnTo>
                <a:lnTo>
                  <a:pt x="11527367" y="236"/>
                </a:ln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solidFill>
            <a:srgbClr val="8C1D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EdPlus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0"/>
          <p:cNvSpPr/>
          <p:nvPr/>
        </p:nvSpPr>
        <p:spPr>
          <a:xfrm>
            <a:off x="2285999" y="1663809"/>
            <a:ext cx="5159829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22222"/>
                </a:solidFill>
              </a:rPr>
              <a:t>$</a:t>
            </a:r>
            <a:r>
              <a:rPr b="0" i="0" lang="en" sz="20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25.00 - Eligibility Fee to register per course (Application Fee)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$400.00 - Purchase credits for completed classes that you are happy with the final grade, this will then be added to your academic transcript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1"/>
          <p:cNvSpPr txBox="1"/>
          <p:nvPr>
            <p:ph type="title"/>
          </p:nvPr>
        </p:nvSpPr>
        <p:spPr>
          <a:xfrm>
            <a:off x="0" y="0"/>
            <a:ext cx="9144000" cy="5019300"/>
          </a:xfrm>
          <a:prstGeom prst="rect">
            <a:avLst/>
          </a:prstGeom>
          <a:solidFill>
            <a:srgbClr val="FFC6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600"/>
              <a:t>Student Frequently Asked Questions</a:t>
            </a:r>
            <a:endParaRPr sz="2400"/>
          </a:p>
        </p:txBody>
      </p:sp>
      <p:sp>
        <p:nvSpPr>
          <p:cNvPr id="299" name="Google Shape;299;p21"/>
          <p:cNvSpPr/>
          <p:nvPr/>
        </p:nvSpPr>
        <p:spPr>
          <a:xfrm>
            <a:off x="0" y="4850474"/>
            <a:ext cx="9144000" cy="293026"/>
          </a:xfrm>
          <a:custGeom>
            <a:rect b="b" l="l" r="r" t="t"/>
            <a:pathLst>
              <a:path extrusionOk="0" h="520936" w="12192000">
                <a:moveTo>
                  <a:pt x="0" y="0"/>
                </a:moveTo>
                <a:lnTo>
                  <a:pt x="11061700" y="8703"/>
                </a:lnTo>
                <a:lnTo>
                  <a:pt x="11298766" y="161102"/>
                </a:lnTo>
                <a:lnTo>
                  <a:pt x="11527367" y="236"/>
                </a:ln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solidFill>
            <a:srgbClr val="8C1D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EdPlus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2"/>
          <p:cNvSpPr txBox="1"/>
          <p:nvPr>
            <p:ph type="title"/>
          </p:nvPr>
        </p:nvSpPr>
        <p:spPr>
          <a:xfrm>
            <a:off x="0" y="0"/>
            <a:ext cx="9144000" cy="804900"/>
          </a:xfrm>
          <a:prstGeom prst="rect">
            <a:avLst/>
          </a:prstGeom>
          <a:solidFill>
            <a:srgbClr val="FFC6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Frequently Asked Questions</a:t>
            </a:r>
            <a:endParaRPr b="1"/>
          </a:p>
        </p:txBody>
      </p:sp>
      <p:sp>
        <p:nvSpPr>
          <p:cNvPr id="305" name="Google Shape;305;p22"/>
          <p:cNvSpPr/>
          <p:nvPr/>
        </p:nvSpPr>
        <p:spPr>
          <a:xfrm>
            <a:off x="0" y="4850474"/>
            <a:ext cx="9144000" cy="293026"/>
          </a:xfrm>
          <a:custGeom>
            <a:rect b="b" l="l" r="r" t="t"/>
            <a:pathLst>
              <a:path extrusionOk="0" h="520936" w="12192000">
                <a:moveTo>
                  <a:pt x="0" y="0"/>
                </a:moveTo>
                <a:lnTo>
                  <a:pt x="11061700" y="8703"/>
                </a:lnTo>
                <a:lnTo>
                  <a:pt x="11298766" y="161102"/>
                </a:lnTo>
                <a:lnTo>
                  <a:pt x="11527367" y="236"/>
                </a:ln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solidFill>
            <a:srgbClr val="8C1D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EdPlus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957300"/>
            <a:ext cx="8839197" cy="3264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3"/>
          <p:cNvSpPr txBox="1"/>
          <p:nvPr>
            <p:ph type="title"/>
          </p:nvPr>
        </p:nvSpPr>
        <p:spPr>
          <a:xfrm>
            <a:off x="0" y="0"/>
            <a:ext cx="9144000" cy="804900"/>
          </a:xfrm>
          <a:prstGeom prst="rect">
            <a:avLst/>
          </a:prstGeom>
          <a:solidFill>
            <a:srgbClr val="FFC6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Frequently Asked Questions</a:t>
            </a:r>
            <a:endParaRPr b="1"/>
          </a:p>
        </p:txBody>
      </p:sp>
      <p:sp>
        <p:nvSpPr>
          <p:cNvPr id="312" name="Google Shape;312;p23"/>
          <p:cNvSpPr/>
          <p:nvPr/>
        </p:nvSpPr>
        <p:spPr>
          <a:xfrm>
            <a:off x="0" y="4850474"/>
            <a:ext cx="9144000" cy="293026"/>
          </a:xfrm>
          <a:custGeom>
            <a:rect b="b" l="l" r="r" t="t"/>
            <a:pathLst>
              <a:path extrusionOk="0" h="520936" w="12192000">
                <a:moveTo>
                  <a:pt x="0" y="0"/>
                </a:moveTo>
                <a:lnTo>
                  <a:pt x="11061700" y="8703"/>
                </a:lnTo>
                <a:lnTo>
                  <a:pt x="11298766" y="161102"/>
                </a:lnTo>
                <a:lnTo>
                  <a:pt x="11527367" y="236"/>
                </a:ln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solidFill>
            <a:srgbClr val="8C1D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EdPlus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957300"/>
            <a:ext cx="8839198" cy="3620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4"/>
          <p:cNvSpPr txBox="1"/>
          <p:nvPr>
            <p:ph type="title"/>
          </p:nvPr>
        </p:nvSpPr>
        <p:spPr>
          <a:xfrm>
            <a:off x="0" y="0"/>
            <a:ext cx="9144000" cy="804900"/>
          </a:xfrm>
          <a:prstGeom prst="rect">
            <a:avLst/>
          </a:prstGeom>
          <a:solidFill>
            <a:srgbClr val="FFC6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Frequently Asked Questions</a:t>
            </a:r>
            <a:endParaRPr b="1"/>
          </a:p>
        </p:txBody>
      </p:sp>
      <p:sp>
        <p:nvSpPr>
          <p:cNvPr id="319" name="Google Shape;319;p24"/>
          <p:cNvSpPr/>
          <p:nvPr/>
        </p:nvSpPr>
        <p:spPr>
          <a:xfrm>
            <a:off x="0" y="4850474"/>
            <a:ext cx="9144000" cy="293026"/>
          </a:xfrm>
          <a:custGeom>
            <a:rect b="b" l="l" r="r" t="t"/>
            <a:pathLst>
              <a:path extrusionOk="0" h="520936" w="12192000">
                <a:moveTo>
                  <a:pt x="0" y="0"/>
                </a:moveTo>
                <a:lnTo>
                  <a:pt x="11061700" y="8703"/>
                </a:lnTo>
                <a:lnTo>
                  <a:pt x="11298766" y="161102"/>
                </a:lnTo>
                <a:lnTo>
                  <a:pt x="11527367" y="236"/>
                </a:ln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solidFill>
            <a:srgbClr val="8C1D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EdPlus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957300"/>
            <a:ext cx="8839202" cy="3237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5"/>
          <p:cNvSpPr txBox="1"/>
          <p:nvPr>
            <p:ph type="title"/>
          </p:nvPr>
        </p:nvSpPr>
        <p:spPr>
          <a:xfrm>
            <a:off x="0" y="0"/>
            <a:ext cx="9144000" cy="804900"/>
          </a:xfrm>
          <a:prstGeom prst="rect">
            <a:avLst/>
          </a:prstGeom>
          <a:solidFill>
            <a:srgbClr val="FFC6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Frequently Asked Questions</a:t>
            </a:r>
            <a:endParaRPr b="1"/>
          </a:p>
        </p:txBody>
      </p:sp>
      <p:sp>
        <p:nvSpPr>
          <p:cNvPr id="326" name="Google Shape;326;p25"/>
          <p:cNvSpPr/>
          <p:nvPr/>
        </p:nvSpPr>
        <p:spPr>
          <a:xfrm>
            <a:off x="0" y="4850474"/>
            <a:ext cx="9144000" cy="293026"/>
          </a:xfrm>
          <a:custGeom>
            <a:rect b="b" l="l" r="r" t="t"/>
            <a:pathLst>
              <a:path extrusionOk="0" h="520936" w="12192000">
                <a:moveTo>
                  <a:pt x="0" y="0"/>
                </a:moveTo>
                <a:lnTo>
                  <a:pt x="11061700" y="8703"/>
                </a:lnTo>
                <a:lnTo>
                  <a:pt x="11298766" y="161102"/>
                </a:lnTo>
                <a:lnTo>
                  <a:pt x="11527367" y="236"/>
                </a:ln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solidFill>
            <a:srgbClr val="8C1D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EdPlus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957300"/>
            <a:ext cx="8839200" cy="2570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69225"/>
            <a:ext cx="7148950" cy="498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8"/>
          <p:cNvSpPr txBox="1"/>
          <p:nvPr>
            <p:ph type="title"/>
          </p:nvPr>
        </p:nvSpPr>
        <p:spPr>
          <a:xfrm>
            <a:off x="0" y="0"/>
            <a:ext cx="9144000" cy="804900"/>
          </a:xfrm>
          <a:prstGeom prst="rect">
            <a:avLst/>
          </a:prstGeom>
          <a:solidFill>
            <a:srgbClr val="FFC6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Continuing and Professional Education</a:t>
            </a:r>
            <a:endParaRPr b="1"/>
          </a:p>
        </p:txBody>
      </p:sp>
      <p:sp>
        <p:nvSpPr>
          <p:cNvPr id="338" name="Google Shape;338;p28"/>
          <p:cNvSpPr/>
          <p:nvPr/>
        </p:nvSpPr>
        <p:spPr>
          <a:xfrm>
            <a:off x="0" y="4800149"/>
            <a:ext cx="9144000" cy="293026"/>
          </a:xfrm>
          <a:custGeom>
            <a:rect b="b" l="l" r="r" t="t"/>
            <a:pathLst>
              <a:path extrusionOk="0" h="520936" w="12192000">
                <a:moveTo>
                  <a:pt x="0" y="0"/>
                </a:moveTo>
                <a:lnTo>
                  <a:pt x="11061700" y="8703"/>
                </a:lnTo>
                <a:lnTo>
                  <a:pt x="11298766" y="161102"/>
                </a:lnTo>
                <a:lnTo>
                  <a:pt x="11527367" y="236"/>
                </a:ln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solidFill>
            <a:srgbClr val="8C1D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EdPlus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8"/>
          <p:cNvSpPr txBox="1"/>
          <p:nvPr/>
        </p:nvSpPr>
        <p:spPr>
          <a:xfrm>
            <a:off x="335902" y="982875"/>
            <a:ext cx="8564323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Dedicated to improving the skills and talent of working professionals and lifelong learners, through high-quality courses that expand opportunity, fulfill passions and positively impact the future of individuals, organizations and businesses.</a:t>
            </a:r>
            <a:endParaRPr/>
          </a:p>
          <a:p>
            <a:pPr indent="0" lvl="0" marL="139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82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Ideal for those who have </a:t>
            </a:r>
            <a:r>
              <a:rPr b="0" i="1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completed</a:t>
            </a: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" sz="2000"/>
              <a:t>bachelor's</a:t>
            </a: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degree</a:t>
            </a:r>
            <a:endParaRPr/>
          </a:p>
          <a:p>
            <a:pPr indent="-342900" lvl="0" marL="482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Easy to show off, resume-ready badges and certificates when you complete a course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82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Varies in price</a:t>
            </a:r>
            <a:endParaRPr/>
          </a:p>
          <a:p>
            <a:pPr indent="-254000" lvl="0" marL="482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9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cpe.asu.edu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482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9"/>
          <p:cNvSpPr txBox="1"/>
          <p:nvPr>
            <p:ph type="title"/>
          </p:nvPr>
        </p:nvSpPr>
        <p:spPr>
          <a:xfrm>
            <a:off x="0" y="0"/>
            <a:ext cx="9144000" cy="804900"/>
          </a:xfrm>
          <a:prstGeom prst="rect">
            <a:avLst/>
          </a:prstGeom>
          <a:solidFill>
            <a:srgbClr val="FFC6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Helpful Links and Contact Info</a:t>
            </a:r>
            <a:endParaRPr b="1"/>
          </a:p>
        </p:txBody>
      </p:sp>
      <p:sp>
        <p:nvSpPr>
          <p:cNvPr id="345" name="Google Shape;345;p29"/>
          <p:cNvSpPr/>
          <p:nvPr/>
        </p:nvSpPr>
        <p:spPr>
          <a:xfrm>
            <a:off x="0" y="4850474"/>
            <a:ext cx="9144000" cy="293026"/>
          </a:xfrm>
          <a:custGeom>
            <a:rect b="b" l="l" r="r" t="t"/>
            <a:pathLst>
              <a:path extrusionOk="0" h="520936" w="12192000">
                <a:moveTo>
                  <a:pt x="0" y="0"/>
                </a:moveTo>
                <a:lnTo>
                  <a:pt x="11061700" y="8703"/>
                </a:lnTo>
                <a:lnTo>
                  <a:pt x="11298766" y="161102"/>
                </a:lnTo>
                <a:lnTo>
                  <a:pt x="11527367" y="236"/>
                </a:ln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solidFill>
            <a:srgbClr val="8C1D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EdPlus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9"/>
          <p:cNvSpPr txBox="1"/>
          <p:nvPr/>
        </p:nvSpPr>
        <p:spPr>
          <a:xfrm>
            <a:off x="166889" y="451729"/>
            <a:ext cx="5192345" cy="30498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571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Kupu Pathways</a:t>
            </a:r>
            <a:endParaRPr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 App:</a:t>
            </a:r>
            <a:r>
              <a:rPr b="0" i="0" lang="en" sz="1800" u="none" cap="none" strike="noStrike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0" i="0" lang="en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https://kupu.ea.asu.edu</a:t>
            </a:r>
            <a:endParaRPr b="0" i="0" sz="1800" u="sng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Email: </a:t>
            </a:r>
            <a:r>
              <a:rPr b="0" i="0" lang="en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earned@asu.edu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ASU Phone: 844-691-2241</a:t>
            </a:r>
            <a:endParaRPr/>
          </a:p>
          <a:p>
            <a:pPr indent="0" lvl="1" marL="571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71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Continuing Professional Education: </a:t>
            </a:r>
            <a:endParaRPr/>
          </a:p>
          <a:p>
            <a:pPr indent="-285750" lvl="0" marL="8572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cpe.asu.edu</a:t>
            </a:r>
            <a:endParaRPr/>
          </a:p>
          <a:p>
            <a:pPr indent="-285750" lvl="0" marL="8572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b="0" i="0" lang="en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cpe.asu.edu/americorps-benefit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8572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Raven Gates: raven.gates@asu.edu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571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29"/>
          <p:cNvSpPr txBox="1"/>
          <p:nvPr/>
        </p:nvSpPr>
        <p:spPr>
          <a:xfrm>
            <a:off x="5161125" y="878575"/>
            <a:ext cx="4026900" cy="37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Hours of Operation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7AM to 6PM AZ Time, M-F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 hour turnaround time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Email, phone, chat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/>
          <p:nvPr>
            <p:ph type="title"/>
          </p:nvPr>
        </p:nvSpPr>
        <p:spPr>
          <a:xfrm>
            <a:off x="0" y="0"/>
            <a:ext cx="9144000" cy="804900"/>
          </a:xfrm>
          <a:prstGeom prst="rect">
            <a:avLst/>
          </a:prstGeom>
          <a:solidFill>
            <a:srgbClr val="FFC6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What is Kupu Pathways? Who is it for?</a:t>
            </a:r>
            <a:endParaRPr b="1"/>
          </a:p>
        </p:txBody>
      </p:sp>
      <p:sp>
        <p:nvSpPr>
          <p:cNvPr id="113" name="Google Shape;113;p3"/>
          <p:cNvSpPr txBox="1"/>
          <p:nvPr>
            <p:ph idx="1" type="body"/>
          </p:nvPr>
        </p:nvSpPr>
        <p:spPr>
          <a:xfrm>
            <a:off x="4938003" y="3022565"/>
            <a:ext cx="3770649" cy="13267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en"/>
              <a:t>Whether you need a fresh start or a jump start, Kupu Pathways is your answer.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32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https://www.kupuhawaii.org/wp-content/uploads/2016/08/New-Partnership-ASU-KUPU-2.png" id="114" name="Google Shape;11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84317" y="920834"/>
            <a:ext cx="4524909" cy="210173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228600" y="974286"/>
            <a:ext cx="4255717" cy="29622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25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Partnership with ASU’s Earned Admissions Program since April 2020</a:t>
            </a:r>
            <a:endParaRPr/>
          </a:p>
          <a:p>
            <a:pPr indent="-285750" lvl="0" marL="425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Quick and simple, financial affordable way to earn college credit OR sit in on a class of interest for free without earning credit</a:t>
            </a:r>
            <a:endParaRPr/>
          </a:p>
          <a:p>
            <a:pPr indent="-285750" lvl="0" marL="425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Open to current Kupu program participants, Kupu alum and staff</a:t>
            </a:r>
            <a:endParaRPr/>
          </a:p>
          <a:p>
            <a:pPr indent="-285750" lvl="0" marL="425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For anyone wanting to make progress towards a Bachelor’s degree</a:t>
            </a:r>
            <a:endParaRPr/>
          </a:p>
          <a:p>
            <a:pPr indent="0" lvl="0" marL="139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425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0" y="4850474"/>
            <a:ext cx="9144000" cy="293026"/>
          </a:xfrm>
          <a:custGeom>
            <a:rect b="b" l="l" r="r" t="t"/>
            <a:pathLst>
              <a:path extrusionOk="0" h="520936" w="12192000">
                <a:moveTo>
                  <a:pt x="0" y="0"/>
                </a:moveTo>
                <a:lnTo>
                  <a:pt x="11061700" y="8703"/>
                </a:lnTo>
                <a:lnTo>
                  <a:pt x="11298766" y="161102"/>
                </a:lnTo>
                <a:lnTo>
                  <a:pt x="11527367" y="236"/>
                </a:ln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solidFill>
            <a:srgbClr val="8C1D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EdPlus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0"/>
          <p:cNvSpPr txBox="1"/>
          <p:nvPr>
            <p:ph type="title"/>
          </p:nvPr>
        </p:nvSpPr>
        <p:spPr>
          <a:xfrm>
            <a:off x="0" y="0"/>
            <a:ext cx="9144000" cy="804900"/>
          </a:xfrm>
          <a:prstGeom prst="rect">
            <a:avLst/>
          </a:prstGeom>
          <a:solidFill>
            <a:srgbClr val="FFC6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Questions?</a:t>
            </a:r>
            <a:endParaRPr b="1"/>
          </a:p>
        </p:txBody>
      </p:sp>
      <p:sp>
        <p:nvSpPr>
          <p:cNvPr id="353" name="Google Shape;353;p30"/>
          <p:cNvSpPr/>
          <p:nvPr/>
        </p:nvSpPr>
        <p:spPr>
          <a:xfrm>
            <a:off x="0" y="4850474"/>
            <a:ext cx="9144000" cy="293026"/>
          </a:xfrm>
          <a:custGeom>
            <a:rect b="b" l="l" r="r" t="t"/>
            <a:pathLst>
              <a:path extrusionOk="0" h="520936" w="12192000">
                <a:moveTo>
                  <a:pt x="0" y="0"/>
                </a:moveTo>
                <a:lnTo>
                  <a:pt x="11061700" y="8703"/>
                </a:lnTo>
                <a:lnTo>
                  <a:pt x="11298766" y="161102"/>
                </a:lnTo>
                <a:lnTo>
                  <a:pt x="11527367" y="236"/>
                </a:ln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solidFill>
            <a:srgbClr val="8C1D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EdPlus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043" y="1288604"/>
            <a:ext cx="3041374" cy="25677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upu Grows Sustainability Initiatives Program Team : Big Island Now : Big  Island News and Information" id="355" name="Google Shape;35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03305" y="1288604"/>
            <a:ext cx="2385391" cy="2506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/>
          <p:nvPr/>
        </p:nvSpPr>
        <p:spPr>
          <a:xfrm>
            <a:off x="0" y="4850474"/>
            <a:ext cx="9144000" cy="293026"/>
          </a:xfrm>
          <a:custGeom>
            <a:rect b="b" l="l" r="r" t="t"/>
            <a:pathLst>
              <a:path extrusionOk="0" h="520936" w="12192000">
                <a:moveTo>
                  <a:pt x="0" y="0"/>
                </a:moveTo>
                <a:lnTo>
                  <a:pt x="11061700" y="8703"/>
                </a:lnTo>
                <a:lnTo>
                  <a:pt x="11298766" y="161102"/>
                </a:lnTo>
                <a:lnTo>
                  <a:pt x="11527367" y="236"/>
                </a:ln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solidFill>
            <a:srgbClr val="8C1D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EdPlus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6148150" y="563175"/>
            <a:ext cx="2885100" cy="41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Register at </a:t>
            </a:r>
            <a:r>
              <a:rPr b="1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kupu.ea.asu.edu</a:t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Obtain an ASURITE ID within 2-3 days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Log-in to choose courses and click on “Upgrade” ($25 per course attempt)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Obtain college credit if satisfactory grade is received ($400 per course) by clicking on “Add to Transcript” after completing your course. 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2843575" cy="128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0000" y="1597850"/>
            <a:ext cx="2588375" cy="83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2584275"/>
            <a:ext cx="2843574" cy="1791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21000" y="92325"/>
            <a:ext cx="3107874" cy="150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50424" y="1490975"/>
            <a:ext cx="2449025" cy="174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58975" y="3234675"/>
            <a:ext cx="2546085" cy="154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>
            <p:ph type="title"/>
          </p:nvPr>
        </p:nvSpPr>
        <p:spPr>
          <a:xfrm>
            <a:off x="0" y="0"/>
            <a:ext cx="9144000" cy="804900"/>
          </a:xfrm>
          <a:prstGeom prst="rect">
            <a:avLst/>
          </a:prstGeom>
          <a:solidFill>
            <a:srgbClr val="FFC6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Kupu Pathways Web Application </a:t>
            </a:r>
            <a:endParaRPr b="1"/>
          </a:p>
        </p:txBody>
      </p:sp>
      <p:sp>
        <p:nvSpPr>
          <p:cNvPr id="134" name="Google Shape;134;p5"/>
          <p:cNvSpPr/>
          <p:nvPr/>
        </p:nvSpPr>
        <p:spPr>
          <a:xfrm>
            <a:off x="0" y="4800149"/>
            <a:ext cx="9144000" cy="293026"/>
          </a:xfrm>
          <a:custGeom>
            <a:rect b="b" l="l" r="r" t="t"/>
            <a:pathLst>
              <a:path extrusionOk="0" h="520936" w="12192000">
                <a:moveTo>
                  <a:pt x="0" y="0"/>
                </a:moveTo>
                <a:lnTo>
                  <a:pt x="11061700" y="8703"/>
                </a:lnTo>
                <a:lnTo>
                  <a:pt x="11298766" y="161102"/>
                </a:lnTo>
                <a:lnTo>
                  <a:pt x="11527367" y="236"/>
                </a:ln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solidFill>
            <a:srgbClr val="8C1D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EdPlus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2417100" y="804900"/>
            <a:ext cx="4309800" cy="3673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7266" y="1324606"/>
            <a:ext cx="5180133" cy="326063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 txBox="1"/>
          <p:nvPr/>
        </p:nvSpPr>
        <p:spPr>
          <a:xfrm>
            <a:off x="7349434" y="4184864"/>
            <a:ext cx="179456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kupu.ea.asu.edu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/>
          <p:nvPr>
            <p:ph type="title"/>
          </p:nvPr>
        </p:nvSpPr>
        <p:spPr>
          <a:xfrm>
            <a:off x="0" y="0"/>
            <a:ext cx="9144000" cy="804900"/>
          </a:xfrm>
          <a:prstGeom prst="rect">
            <a:avLst/>
          </a:prstGeom>
          <a:solidFill>
            <a:srgbClr val="FFC6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Kupu Pathways Registration Process </a:t>
            </a:r>
            <a:endParaRPr b="1"/>
          </a:p>
        </p:txBody>
      </p:sp>
      <p:sp>
        <p:nvSpPr>
          <p:cNvPr id="143" name="Google Shape;143;p6"/>
          <p:cNvSpPr/>
          <p:nvPr/>
        </p:nvSpPr>
        <p:spPr>
          <a:xfrm>
            <a:off x="0" y="4800149"/>
            <a:ext cx="9144000" cy="293026"/>
          </a:xfrm>
          <a:custGeom>
            <a:rect b="b" l="l" r="r" t="t"/>
            <a:pathLst>
              <a:path extrusionOk="0" h="520936" w="12192000">
                <a:moveTo>
                  <a:pt x="0" y="0"/>
                </a:moveTo>
                <a:lnTo>
                  <a:pt x="11061700" y="8703"/>
                </a:lnTo>
                <a:lnTo>
                  <a:pt x="11298766" y="161102"/>
                </a:lnTo>
                <a:lnTo>
                  <a:pt x="11527367" y="236"/>
                </a:ln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solidFill>
            <a:srgbClr val="8C1D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EdPlus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957300"/>
            <a:ext cx="5385452" cy="369044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6"/>
          <p:cNvSpPr txBox="1"/>
          <p:nvPr/>
        </p:nvSpPr>
        <p:spPr>
          <a:xfrm>
            <a:off x="5897225" y="982875"/>
            <a:ext cx="30030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Once you click on Register on the Web Application page, you click on “Register”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already have an ASURite, then you will be caught by a “Traffic Cop” that will recognize your email and date of birth in the fields to the left and redirected to Login with their ASURite and password.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do not have an ASURite, you will need to complete this form so you can be issued an ASURite.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/>
          <p:nvPr>
            <p:ph type="title"/>
          </p:nvPr>
        </p:nvSpPr>
        <p:spPr>
          <a:xfrm>
            <a:off x="0" y="0"/>
            <a:ext cx="9144000" cy="804900"/>
          </a:xfrm>
          <a:prstGeom prst="rect">
            <a:avLst/>
          </a:prstGeom>
          <a:solidFill>
            <a:srgbClr val="FFC6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Kupu Pathways Registration Process </a:t>
            </a:r>
            <a:endParaRPr b="1"/>
          </a:p>
        </p:txBody>
      </p:sp>
      <p:sp>
        <p:nvSpPr>
          <p:cNvPr id="151" name="Google Shape;151;p7"/>
          <p:cNvSpPr/>
          <p:nvPr/>
        </p:nvSpPr>
        <p:spPr>
          <a:xfrm>
            <a:off x="0" y="4800149"/>
            <a:ext cx="9144000" cy="293026"/>
          </a:xfrm>
          <a:custGeom>
            <a:rect b="b" l="l" r="r" t="t"/>
            <a:pathLst>
              <a:path extrusionOk="0" h="520936" w="12192000">
                <a:moveTo>
                  <a:pt x="0" y="0"/>
                </a:moveTo>
                <a:lnTo>
                  <a:pt x="11061700" y="8703"/>
                </a:lnTo>
                <a:lnTo>
                  <a:pt x="11298766" y="161102"/>
                </a:lnTo>
                <a:lnTo>
                  <a:pt x="11527367" y="236"/>
                </a:ln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solidFill>
            <a:srgbClr val="8C1D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EdPlus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7"/>
          <p:cNvSpPr txBox="1"/>
          <p:nvPr/>
        </p:nvSpPr>
        <p:spPr>
          <a:xfrm>
            <a:off x="5897225" y="1869275"/>
            <a:ext cx="3003000" cy="26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 providing your name and details, you will be prompted to submit your Contact Details.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only field that is not required is the Household Income.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957300"/>
            <a:ext cx="5542795" cy="3690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/>
          <p:nvPr>
            <p:ph type="title"/>
          </p:nvPr>
        </p:nvSpPr>
        <p:spPr>
          <a:xfrm>
            <a:off x="0" y="0"/>
            <a:ext cx="9144000" cy="804900"/>
          </a:xfrm>
          <a:prstGeom prst="rect">
            <a:avLst/>
          </a:prstGeom>
          <a:solidFill>
            <a:srgbClr val="FFC6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Kupu Pathways Registration Process </a:t>
            </a:r>
            <a:endParaRPr b="1"/>
          </a:p>
        </p:txBody>
      </p:sp>
      <p:sp>
        <p:nvSpPr>
          <p:cNvPr id="159" name="Google Shape;159;p8"/>
          <p:cNvSpPr/>
          <p:nvPr/>
        </p:nvSpPr>
        <p:spPr>
          <a:xfrm>
            <a:off x="0" y="4800149"/>
            <a:ext cx="9144000" cy="293026"/>
          </a:xfrm>
          <a:custGeom>
            <a:rect b="b" l="l" r="r" t="t"/>
            <a:pathLst>
              <a:path extrusionOk="0" h="520936" w="12192000">
                <a:moveTo>
                  <a:pt x="0" y="0"/>
                </a:moveTo>
                <a:lnTo>
                  <a:pt x="11061700" y="8703"/>
                </a:lnTo>
                <a:lnTo>
                  <a:pt x="11298766" y="161102"/>
                </a:lnTo>
                <a:lnTo>
                  <a:pt x="11527367" y="236"/>
                </a:ln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solidFill>
            <a:srgbClr val="8C1D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EdPlus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8"/>
          <p:cNvSpPr txBox="1"/>
          <p:nvPr/>
        </p:nvSpPr>
        <p:spPr>
          <a:xfrm>
            <a:off x="5897225" y="982875"/>
            <a:ext cx="30030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 submitting Contact Details.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will be given a “Success!” page.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Should expect your new ASURite created and have sent an activation email within 72 hours.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is important to know that once you activate your ASURite, it will take an additional 24 hours until you can log into your dashboard.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300" y="928500"/>
            <a:ext cx="4358710" cy="369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/>
          <p:nvPr>
            <p:ph type="title"/>
          </p:nvPr>
        </p:nvSpPr>
        <p:spPr>
          <a:xfrm>
            <a:off x="0" y="0"/>
            <a:ext cx="9144000" cy="804900"/>
          </a:xfrm>
          <a:prstGeom prst="rect">
            <a:avLst/>
          </a:prstGeom>
          <a:solidFill>
            <a:srgbClr val="FFC6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Kupu Pathways Course Selection</a:t>
            </a:r>
            <a:endParaRPr b="1"/>
          </a:p>
        </p:txBody>
      </p:sp>
      <p:sp>
        <p:nvSpPr>
          <p:cNvPr id="167" name="Google Shape;167;p9"/>
          <p:cNvSpPr/>
          <p:nvPr/>
        </p:nvSpPr>
        <p:spPr>
          <a:xfrm>
            <a:off x="0" y="4800149"/>
            <a:ext cx="9144000" cy="293026"/>
          </a:xfrm>
          <a:custGeom>
            <a:rect b="b" l="l" r="r" t="t"/>
            <a:pathLst>
              <a:path extrusionOk="0" h="520936" w="12192000">
                <a:moveTo>
                  <a:pt x="0" y="0"/>
                </a:moveTo>
                <a:lnTo>
                  <a:pt x="11061700" y="8703"/>
                </a:lnTo>
                <a:lnTo>
                  <a:pt x="11298766" y="161102"/>
                </a:lnTo>
                <a:lnTo>
                  <a:pt x="11527367" y="236"/>
                </a:ln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solidFill>
            <a:srgbClr val="8C1D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EdPlus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9"/>
          <p:cNvSpPr txBox="1"/>
          <p:nvPr/>
        </p:nvSpPr>
        <p:spPr>
          <a:xfrm>
            <a:off x="5897225" y="982875"/>
            <a:ext cx="30030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Once you activate ASURite and log in, this is your blank dashboard.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immediately start adding courses for multiple session start dates, verifying your ID, and utilizing the transfer credit guide to prevent any overlap in transfer credits.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important Kupu Pathways announcements can be found here as well.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575" y="951275"/>
            <a:ext cx="5592425" cy="3513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Hannah Passamonte</dc:creator>
</cp:coreProperties>
</file>